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9CFF56-E8B6-4E67-A8F7-2D6A53683964}">
  <a:tblStyle styleId="{ED9CFF56-E8B6-4E67-A8F7-2D6A536839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76da9ed67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76da9ed67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6da9ed67_1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6da9ed67_1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76da9ed67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76da9ed67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76da9ed67_1_5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76da9ed67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76da9ed67_1_5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76da9ed67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76da9ed67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76da9ed67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76da9ed67_1_5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76da9ed67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76da9ed6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76da9ed6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76da9ed67_1_5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76da9ed67_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8794e86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8794e86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8794e86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8794e86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76da9ed6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76da9ed6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76da9ed6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76da9ed6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76da9ed67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76da9ed67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Artificial Synthesis of Sound Tracks for Silent Videos</a:t>
            </a:r>
            <a:endParaRPr sz="47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71717" y="353970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Swaraj P. Dash (</a:t>
            </a:r>
            <a:r>
              <a:rPr lang="en" sz="2300"/>
              <a:t>1701209365)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/>
              <a:t>B.Tech (CSE), 7th sem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Silicon Institute of Technology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Generate Image Vector</a:t>
            </a:r>
            <a:r>
              <a:rPr lang="en" sz="3200"/>
              <a:t> </a:t>
            </a:r>
            <a:r>
              <a:rPr lang="en" sz="3200">
                <a:solidFill>
                  <a:schemeClr val="accent5"/>
                </a:solidFill>
              </a:rPr>
              <a:t>using CNNs</a:t>
            </a:r>
            <a:endParaRPr sz="32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Compute with ResNet-50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Space-time images are formed for each frame by joining 3 grayscaled images of previous, current and next frame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I</a:t>
            </a:r>
            <a:r>
              <a:rPr b="0" lang="en" sz="2400"/>
              <a:t>nput feature vector for each frame is computed by concatenating CNN features for the spacetime image and the RGB image from the first frame of each video</a:t>
            </a:r>
            <a:endParaRPr b="0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9500" y="1322425"/>
            <a:ext cx="3686100" cy="28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LSTMs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Long short-term memory is an artificial RNN architecture used in DL. Unlike standard feedforward NNs, LSTM has feedback connections.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100" y="698038"/>
            <a:ext cx="4528500" cy="405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Sound Class Prediction</a:t>
            </a:r>
            <a:r>
              <a:rPr lang="en" sz="3200"/>
              <a:t> </a:t>
            </a:r>
            <a:r>
              <a:rPr lang="en" sz="3200">
                <a:solidFill>
                  <a:schemeClr val="accent5"/>
                </a:solidFill>
              </a:rPr>
              <a:t>using FS-LSTM</a:t>
            </a:r>
            <a:endParaRPr sz="32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Image features obtained are used as input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LSTM cells map video to audio frames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They predict the sound features form the visual input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730675" y="647125"/>
            <a:ext cx="4262100" cy="41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Approach 2: Frame-Relation Network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To capture the detail transformations and actions of the objects more accurately with less computation time. To learn the model about the complex behaviors of a scene with less amount of video frames, we apply an interpretable network combining CNN and MultiScale Temporal Relation Network (TRN)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4">
            <a:alphaModFix/>
          </a:blip>
          <a:srcRect b="5620" l="13299" r="50053" t="12566"/>
          <a:stretch/>
        </p:blipFill>
        <p:spPr>
          <a:xfrm>
            <a:off x="479750" y="-57150"/>
            <a:ext cx="4143249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>
            <a:off x="-156200" y="-302200"/>
            <a:ext cx="673076" cy="54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Sound</a:t>
            </a:r>
            <a:r>
              <a:rPr lang="en" sz="3200"/>
              <a:t> </a:t>
            </a:r>
            <a:r>
              <a:rPr lang="en" sz="3200">
                <a:solidFill>
                  <a:schemeClr val="accent5"/>
                </a:solidFill>
              </a:rPr>
              <a:t>Synthesis</a:t>
            </a:r>
            <a:endParaRPr sz="32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Same approach used on both the sound class prediction approaches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The Iterative Griffin-Lim algorithm is applied while performing ISTFT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Check results at "https://rb.gy/gh4afm”</a:t>
            </a:r>
            <a:endParaRPr b="0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The Automatic Foley Dataset (AFD)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We select 12 different categories of videos (that are frequently used for Foley generation) like cutting, footsteps, car passing, clock sound, breaking, gunshots, horse running, waterfall, etc.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 b="13429" l="49294" r="21177" t="35351"/>
          <a:stretch/>
        </p:blipFill>
        <p:spPr>
          <a:xfrm>
            <a:off x="0" y="259275"/>
            <a:ext cx="4654901" cy="45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 rot="5400000">
            <a:off x="1595500" y="-2634074"/>
            <a:ext cx="673076" cy="5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 rot="5400000">
            <a:off x="1773350" y="2360576"/>
            <a:ext cx="673076" cy="54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9500" y="1322425"/>
            <a:ext cx="3831000" cy="28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Implementation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Audio sampling rate of 44 kHz and video frame rate of 190 FPS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Two 2048-D image feature vectors obtained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Minibatch size of 128 and learning rate of </a:t>
            </a:r>
            <a:r>
              <a:rPr lang="en" sz="24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0.001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21032" l="49242" r="19826" t="37911"/>
          <a:stretch/>
        </p:blipFill>
        <p:spPr>
          <a:xfrm>
            <a:off x="4217475" y="870275"/>
            <a:ext cx="4792126" cy="35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Human</a:t>
            </a:r>
            <a:r>
              <a:rPr lang="en" sz="2100"/>
              <a:t> Evaluation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Qualitative Evaluation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Spectogram Analysis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Sound Quality Matrix</a:t>
            </a:r>
            <a:endParaRPr b="0" sz="1400"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Quantitative Evaluation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Sound Class Prediction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Accuracy Calculation</a:t>
            </a:r>
            <a:endParaRPr b="0" sz="1400"/>
          </a:p>
        </p:txBody>
      </p:sp>
      <p:sp>
        <p:nvSpPr>
          <p:cNvPr id="188" name="Google Shape;188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9528" l="22088" r="23129" t="17120"/>
          <a:stretch/>
        </p:blipFill>
        <p:spPr>
          <a:xfrm>
            <a:off x="1449900" y="221475"/>
            <a:ext cx="6244201" cy="470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99" name="Google Shape;199;p3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Quantitative Analysis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each sound category, average normalized cross correlation values are calculated between generated and original audio signals to know how much similarity exists between them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13429" l="49294" r="21177" t="35351"/>
          <a:stretch/>
        </p:blipFill>
        <p:spPr>
          <a:xfrm>
            <a:off x="0" y="259275"/>
            <a:ext cx="4654901" cy="45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 rot="5400000">
            <a:off x="1524612" y="-2182203"/>
            <a:ext cx="1170577" cy="5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 rot="5400000">
            <a:off x="1415088" y="1904372"/>
            <a:ext cx="1188775" cy="5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6">
            <a:alphaModFix/>
          </a:blip>
          <a:srcRect b="15819" l="16957" r="51316" t="48806"/>
          <a:stretch/>
        </p:blipFill>
        <p:spPr>
          <a:xfrm>
            <a:off x="0" y="1070162"/>
            <a:ext cx="4836149" cy="303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415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 Foley Studio?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>
                <a:solidFill>
                  <a:srgbClr val="000000"/>
                </a:solidFill>
                <a:highlight>
                  <a:srgbClr val="FFFFFF"/>
                </a:highlight>
              </a:rPr>
              <a:t>Foley is the reproduction of everyday sound effects that are added to films, videos, and other media in post-production to enhance audio quality.</a:t>
            </a:r>
            <a:endParaRPr b="0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0" name="Google Shape;210;p3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2655425" y="687400"/>
            <a:ext cx="3827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Human Evaluation</a:t>
            </a:r>
            <a:endParaRPr b="1" sz="26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2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were asked to: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Select the original (more realistic) sample.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Select the most suitable sample (most reasonable audio initiated from the video clip).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Select the sample with minimum noise.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Select the most synchronized sample.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Analysis Results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each sound category, average normalized cross correlation values are calculated between generated and original audio signals to know how much similarity exists between them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13429" l="49294" r="21177" t="35351"/>
          <a:stretch/>
        </p:blipFill>
        <p:spPr>
          <a:xfrm>
            <a:off x="0" y="259275"/>
            <a:ext cx="4654901" cy="45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 rot="5400000">
            <a:off x="1524612" y="-2182203"/>
            <a:ext cx="1170577" cy="5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5">
            <a:alphaModFix/>
          </a:blip>
          <a:srcRect b="6412" l="12487" r="82143" t="16325"/>
          <a:stretch/>
        </p:blipFill>
        <p:spPr>
          <a:xfrm rot="5400000">
            <a:off x="1415088" y="1906197"/>
            <a:ext cx="1188775" cy="5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6">
            <a:alphaModFix/>
          </a:blip>
          <a:srcRect b="15801" l="10242" r="42771" t="32150"/>
          <a:stretch/>
        </p:blipFill>
        <p:spPr>
          <a:xfrm>
            <a:off x="-124600" y="1108850"/>
            <a:ext cx="4904101" cy="30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283100" y="712150"/>
            <a:ext cx="8622300" cy="4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Thank You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i="1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Foley Studio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7280" l="23362" r="30060" t="19400"/>
          <a:stretch/>
        </p:blipFill>
        <p:spPr>
          <a:xfrm>
            <a:off x="4351325" y="0"/>
            <a:ext cx="58121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AutoFoley?</a:t>
            </a:r>
            <a:endParaRPr sz="2400"/>
          </a:p>
        </p:txBody>
      </p:sp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0000"/>
                </a:solidFill>
                <a:highlight>
                  <a:srgbClr val="FFFFFF"/>
                </a:highlight>
              </a:rPr>
              <a:t>The process of Foley sound synthesis adds significant </a:t>
            </a:r>
            <a:r>
              <a:rPr b="0" i="1" lang="en" sz="2400">
                <a:solidFill>
                  <a:srgbClr val="000000"/>
                </a:solidFill>
                <a:highlight>
                  <a:srgbClr val="FFFFFF"/>
                </a:highlight>
              </a:rPr>
              <a:t>time</a:t>
            </a:r>
            <a:r>
              <a:rPr b="0" lang="en" sz="240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b="0" i="1" lang="en" sz="2400">
                <a:solidFill>
                  <a:srgbClr val="000000"/>
                </a:solidFill>
                <a:highlight>
                  <a:srgbClr val="FFFFFF"/>
                </a:highlight>
              </a:rPr>
              <a:t>cost</a:t>
            </a:r>
            <a:r>
              <a:rPr b="0" lang="en" sz="2400">
                <a:solidFill>
                  <a:srgbClr val="000000"/>
                </a:solidFill>
                <a:highlight>
                  <a:srgbClr val="FFFFFF"/>
                </a:highlight>
              </a:rPr>
              <a:t> to the creation of a motion picture.</a:t>
            </a:r>
            <a:endParaRPr b="0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7" name="Google Shape;97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Methodology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Feature Extraction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 Prediction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aleway"/>
              <a:buChar char="◆"/>
            </a:pPr>
            <a:r>
              <a:rPr b="1" lang="en" sz="1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Approach 1</a:t>
            </a:r>
            <a:endParaRPr b="1" sz="1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aleway"/>
              <a:buChar char="◆"/>
            </a:pPr>
            <a:r>
              <a:rPr b="1" lang="en" sz="1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Approach 2</a:t>
            </a:r>
            <a:endParaRPr b="1" sz="1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Sound Synthesis</a:t>
            </a:r>
            <a:br>
              <a:rPr lang="en" sz="1600">
                <a:latin typeface="Raleway"/>
                <a:ea typeface="Raleway"/>
                <a:cs typeface="Raleway"/>
                <a:sym typeface="Raleway"/>
              </a:rPr>
            </a:b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Feature Extraction</a:t>
            </a:r>
            <a:r>
              <a:rPr lang="en" sz="2400"/>
              <a:t> 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Spectrogram Analysis:  a visual way of representing the strength of a signal over time.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4801" l="15888" r="50739" t="28881"/>
          <a:stretch/>
        </p:blipFill>
        <p:spPr>
          <a:xfrm>
            <a:off x="4572000" y="0"/>
            <a:ext cx="4666423" cy="5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Building the Models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{ED9CFF56-E8B6-4E67-A8F7-2D6A53683964}</a:tableStyleId>
              </a:tblPr>
              <a:tblGrid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2976275"/>
              </a:tblGrid>
              <a:tr h="719125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Approach 1: Frame Sequence Network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12" name="Google Shape;112;p19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9"/>
          <p:cNvSpPr txBox="1"/>
          <p:nvPr>
            <p:ph type="title"/>
          </p:nvPr>
        </p:nvSpPr>
        <p:spPr>
          <a:xfrm>
            <a:off x="646175" y="1235050"/>
            <a:ext cx="2877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Video Preprocessing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To prepare video data for training</a:t>
            </a:r>
            <a:endParaRPr sz="1400"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Applying CNNs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Computing Image Feature Vectors</a:t>
            </a:r>
            <a:endParaRPr sz="1400"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Class Prediction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Finding the categories of the different sounds</a:t>
            </a:r>
            <a:endParaRPr sz="1400"/>
          </a:p>
        </p:txBody>
      </p:sp>
      <p:cxnSp>
        <p:nvCxnSpPr>
          <p:cNvPr id="119" name="Google Shape;119;p19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Video</a:t>
            </a:r>
            <a:r>
              <a:rPr lang="en" sz="3200"/>
              <a:t> Preprocessing </a:t>
            </a:r>
            <a:r>
              <a:rPr lang="en" sz="3200">
                <a:solidFill>
                  <a:schemeClr val="accent5"/>
                </a:solidFill>
              </a:rPr>
              <a:t>using Interpolation</a:t>
            </a:r>
            <a:endParaRPr sz="32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Audio frames are 13x Video frames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Equalization needed for proper mapping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Replication fails to store precise information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Interpolation algorithm used to generate intermediate video frames</a:t>
            </a:r>
            <a:endParaRPr b="0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Convolutional Neural Network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Convolutional Neural Network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(ConvNet/CNN) is a DL algorithm which takes in an input image, assign importance to various aspects in the image and be able to differentiate them.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0" r="23488" t="0"/>
          <a:stretch/>
        </p:blipFill>
        <p:spPr>
          <a:xfrm>
            <a:off x="-1788000" y="0"/>
            <a:ext cx="64664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